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7" r:id="rId2"/>
    <p:sldId id="258" r:id="rId3"/>
    <p:sldId id="259" r:id="rId4"/>
    <p:sldId id="260" r:id="rId5"/>
    <p:sldId id="262" r:id="rId6"/>
    <p:sldId id="264" r:id="rId7"/>
    <p:sldId id="263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9158C192-682E-4724-8492-0A7969D2F8E3}">
          <p14:sldIdLst>
            <p14:sldId id="257"/>
            <p14:sldId id="258"/>
            <p14:sldId id="259"/>
            <p14:sldId id="260"/>
            <p14:sldId id="262"/>
            <p14:sldId id="264"/>
            <p14:sldId id="26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8F2DB"/>
    <a:srgbClr val="ECEC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3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378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49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4576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291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507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45097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60932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952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1309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6636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2221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rgbClr val="FDFBF3"/>
            </a:gs>
            <a:gs pos="0">
              <a:srgbClr val="F8F2DB">
                <a:lumMod val="100000"/>
              </a:srgbClr>
            </a:gs>
            <a:gs pos="100000">
              <a:schemeClr val="bg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637C5A-6A07-4552-B627-E8A841A34E78}" type="datetimeFigureOut">
              <a:rPr lang="cs-CZ" smtClean="0"/>
              <a:t>01.08.2022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4A1262-F3A3-4B4D-AA52-CE431F3707E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580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rchives.cz/web/digitalni_archiv/" TargetMode="External"/><Relationship Id="rId2" Type="http://schemas.openxmlformats.org/officeDocument/2006/relationships/hyperlink" Target="https://digi.ceskearchivy.cz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portaltest.nacr.cz/cro/pro-badatele" TargetMode="External"/><Relationship Id="rId4" Type="http://schemas.openxmlformats.org/officeDocument/2006/relationships/hyperlink" Target="http://vademecum.soalitomerice.cz/vademecum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rchives.cz/web/resources/soka_karvina/Jak_psat_obecni_kroniku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spi.cz/products/lawText/1/62411/1/2/zakon-c-132-2006-sb-o-kronikach-obci/zakon-c-132-2006-sb-o-kronikach-obci" TargetMode="External"/><Relationship Id="rId2" Type="http://schemas.openxmlformats.org/officeDocument/2006/relationships/hyperlink" Target="https://www.aspi.cz/products/lawText/1/1660/1/2/zakon-c-80-1920-sb-o-pametnich-knihach-obecnich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85018" y="1318055"/>
            <a:ext cx="9144000" cy="2530170"/>
          </a:xfrm>
        </p:spPr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Prameny online:</a:t>
            </a:r>
            <a:b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 NAJDEME V KRONIKÁCH</a:t>
            </a:r>
            <a:endParaRPr lang="cs-CZ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71164" y="3996965"/>
            <a:ext cx="2571708" cy="1513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3573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7976" y="252174"/>
            <a:ext cx="10515600" cy="1325563"/>
          </a:xfrm>
        </p:spPr>
        <p:txBody>
          <a:bodyPr>
            <a:normAutofit/>
          </a:bodyPr>
          <a:lstStyle/>
          <a:p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igitální archivy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4228" y="1433384"/>
            <a:ext cx="11640063" cy="5148648"/>
          </a:xfrm>
        </p:spPr>
        <p:txBody>
          <a:bodyPr>
            <a:normAutofit/>
          </a:bodyPr>
          <a:lstStyle/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oblastní archiv v Třeboni: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://digi.ceskearchivy.cz/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de-DE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Zemsk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ý</a:t>
            </a:r>
            <a:r>
              <a:rPr lang="de-D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archiv</a:t>
            </a:r>
            <a:r>
              <a:rPr lang="de-DE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 </a:t>
            </a:r>
            <a:r>
              <a:rPr lang="de-DE" sz="3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Opavě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://www.archives.cz/web/digitalni_archiv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/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Státní oblastní archiv v Litoměřicích: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://vademecum.soalitomerice.cz/vademecum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/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fontAlgn="base"/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další…Viz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rozcestník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digitálních archivů: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://portaltest.nacr.cz/cro/pro-badatele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 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endParaRPr lang="cs-CZ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000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323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60172" y="225082"/>
            <a:ext cx="10515600" cy="1325563"/>
          </a:xfrm>
        </p:spPr>
        <p:txBody>
          <a:bodyPr>
            <a:normAutofit/>
          </a:bodyPr>
          <a:lstStyle/>
          <a:p>
            <a:pPr fontAlgn="base"/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Knihy a návody, které by se mohly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hodit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6033" y="1550645"/>
            <a:ext cx="11013990" cy="5130241"/>
          </a:xfrm>
        </p:spPr>
        <p:txBody>
          <a:bodyPr>
            <a:noAutofit/>
          </a:bodyPr>
          <a:lstStyle/>
          <a:p>
            <a:pPr marL="0" indent="0" fontAlgn="base">
              <a:buNone/>
            </a:pP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jak 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psát obecní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kroniku:</a:t>
            </a:r>
            <a:r>
              <a:rPr lang="cs-CZ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://www.archives.cz/web/resources/soka_karvina/Jak_psat_obecni_kroniku.pdf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KOUBA, Jaromír,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pomoc začínajícím kronikářům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1996. 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ŠOTNAROVÁ, Lidmila a kol.,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vést kroniku obcí a měst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Brno 2006. 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BARTOŇ, Jiří,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 kronikách obcí: praktická pomůcka pro kronikáře obcí,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3. vyd., Praha 2009. </a:t>
            </a:r>
          </a:p>
          <a:p>
            <a:pPr fontAlgn="base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HROMÁDKA, Tomáš,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Kroniky obcí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3. vyd., Praha 2014. </a:t>
            </a:r>
          </a:p>
          <a:p>
            <a:pPr fontAlgn="base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HROMÁDKA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Tomáš,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vést obecní kroniku v elektronické podobě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následným vytištěním?</a:t>
            </a:r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vyd., Praha 2020. </a:t>
            </a:r>
          </a:p>
        </p:txBody>
      </p:sp>
    </p:spTree>
    <p:extLst>
      <p:ext uri="{BB962C8B-B14F-4D97-AF65-F5344CB8AC3E}">
        <p14:creationId xmlns:p14="http://schemas.microsoft.com/office/powerpoint/2010/main" val="1113619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5119" y="566118"/>
            <a:ext cx="10661821" cy="5939481"/>
          </a:xfrm>
        </p:spPr>
        <p:txBody>
          <a:bodyPr>
            <a:normAutofit fontScale="85000" lnSpcReduction="10000"/>
          </a:bodyPr>
          <a:lstStyle/>
          <a:p>
            <a:pPr marL="0" indent="0" fontAlgn="base">
              <a:buNone/>
            </a:pPr>
            <a:r>
              <a:rPr lang="cs-CZ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jak na čtení zápisů ve starších </a:t>
            </a:r>
            <a:r>
              <a:rPr lang="cs-CZ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kronikách: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HÁSEK, Václav a kol., </a:t>
            </a:r>
            <a:r>
              <a:rPr lang="cs-CZ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Učebnice čtení starých textů: nejen pro rodopisce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2014.    </a:t>
            </a:r>
          </a:p>
          <a:p>
            <a:pPr fontAlgn="base"/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HLEDÍKOVÁ, </a:t>
            </a:r>
            <a:r>
              <a:rPr lang="cs-CZ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Zdeňka – KAŠPAR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Jaroslav – 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EBELOVÁ, Ivana</a:t>
            </a:r>
            <a:r>
              <a:rPr lang="cs-CZ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Paleografická čítanka. Textová </a:t>
            </a:r>
            <a:r>
              <a:rPr lang="cs-CZ" sz="3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část, Ukázky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vyd., Praha 2014. </a:t>
            </a:r>
          </a:p>
          <a:p>
            <a:pPr fontAlgn="base"/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EBELOVÁ, Ivana, </a:t>
            </a:r>
            <a:r>
              <a:rPr lang="cs-CZ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Klíč k novověké paleografii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3. vyd., Praha 2019. </a:t>
            </a:r>
          </a:p>
          <a:p>
            <a:pPr marL="0" indent="0" fontAlgn="base">
              <a:buNone/>
            </a:pPr>
            <a:endParaRPr lang="cs-CZ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 dějinách kronikářství ve starších </a:t>
            </a:r>
            <a:r>
              <a:rPr lang="cs-CZ" sz="3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obdobích</a:t>
            </a:r>
            <a:r>
              <a:rPr lang="cs-CZ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cs-CZ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TOŠNEROVÁ, Marie, </a:t>
            </a:r>
            <a:r>
              <a:rPr lang="cs-CZ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Kroniky českých měst z předbělohorského období. Úvod do studia městského kronikářství v Čechách v letech 1526–1620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2010. </a:t>
            </a:r>
          </a:p>
          <a:p>
            <a:pPr fontAlgn="base"/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TOŠNEROVÁ, </a:t>
            </a:r>
            <a:r>
              <a:rPr lang="cs-CZ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Marie – KVĚTOVÁ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Miroslava, </a:t>
            </a:r>
            <a:r>
              <a:rPr lang="cs-CZ" sz="33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Paměť měst. Narativní prameny k dějinám Prahy, Českých Budějovic a Litoměřic do roku 1800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Praha </a:t>
            </a:r>
            <a:r>
              <a:rPr lang="cs-CZ" sz="3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2019.</a:t>
            </a:r>
            <a:r>
              <a:rPr lang="cs-CZ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sz="3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7556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339" y="129456"/>
            <a:ext cx="10515600" cy="1228004"/>
          </a:xfrm>
        </p:spPr>
        <p:txBody>
          <a:bodyPr>
            <a:normAutofit/>
          </a:bodyPr>
          <a:lstStyle/>
          <a:p>
            <a:pPr fontAlgn="base"/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Legislativa 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7752" y="1415125"/>
            <a:ext cx="11467070" cy="4664399"/>
          </a:xfrm>
        </p:spPr>
        <p:txBody>
          <a:bodyPr>
            <a:normAutofit lnSpcReduction="10000"/>
          </a:bodyPr>
          <a:lstStyle/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ákon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80/1920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Sb. ze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dne 30. ledna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1920 o pamětních knihách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obecních –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uložil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samosprávným obcím založit a vést pamětní knihu/kroniku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https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://www.aspi.cz/products/lawText/1/1660/1/2/zakon-c-80-1920-sb-o-pametnich-knihach-obecnich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fontAlgn="base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ákon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č. 132/2006 Sb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 dne 14. března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2006 o kronikách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obcí –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platný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dodnes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cs-CZ" sz="3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fontAlgn="base">
              <a:buNone/>
            </a:pPr>
            <a:r>
              <a:rPr lang="cs-CZ" sz="3000" u="sng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</a:t>
            </a:r>
            <a:r>
              <a:rPr lang="cs-CZ" sz="3000" u="sng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://www.aspi.cz/products/lawText/1/62411/1/2/zakon-c-132-2006-sb-o-kronikach-obci/zakon-c-132-2006-sb-o-kronikach-obci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913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1339" y="129456"/>
            <a:ext cx="10515600" cy="1228004"/>
          </a:xfrm>
        </p:spPr>
        <p:txBody>
          <a:bodyPr>
            <a:normAutofit/>
          </a:bodyPr>
          <a:lstStyle/>
          <a:p>
            <a:pPr fontAlgn="base"/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Další druhy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kronik</a:t>
            </a:r>
            <a:endParaRPr lang="cs-CZ" sz="4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71339" y="1456314"/>
            <a:ext cx="10723883" cy="5156462"/>
          </a:xfrm>
        </p:spPr>
        <p:txBody>
          <a:bodyPr>
            <a:normAutofit/>
          </a:bodyPr>
          <a:lstStyle/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školní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farní </a:t>
            </a: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spolkové </a:t>
            </a: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podnikové a závodní </a:t>
            </a: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politických organizací </a:t>
            </a:r>
          </a:p>
          <a:p>
            <a:pPr marL="0" indent="0" fontAlgn="base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ajímavosti – sbírka železničních a staničních kronik: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fontAlgn="base">
              <a:buNone/>
            </a:pPr>
            <a:r>
              <a:rPr lang="cs-CZ" sz="3000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https</a:t>
            </a:r>
            <a:r>
              <a:rPr lang="cs-CZ" sz="30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://vademecum.nacr.cz/vademecum/permalink?xid=7c1becdbde9123cd43bc05d5d6af229e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3414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4324" y="317991"/>
            <a:ext cx="10964159" cy="1403717"/>
          </a:xfrm>
        </p:spPr>
        <p:txBody>
          <a:bodyPr>
            <a:noAutofit/>
          </a:bodyPr>
          <a:lstStyle/>
          <a:p>
            <a:r>
              <a:rPr lang="cs-CZ" sz="4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Rodinné </a:t>
            </a:r>
            <a:r>
              <a:rPr lang="cs-CZ" sz="4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kroniky</a:t>
            </a:r>
            <a:r>
              <a:rPr lang="cs-CZ" sz="4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44324" y="1721708"/>
            <a:ext cx="10703351" cy="4707150"/>
          </a:xfrm>
        </p:spPr>
        <p:txBody>
          <a:bodyPr>
            <a:normAutofit/>
          </a:bodyPr>
          <a:lstStyle/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mají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odlišný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charakter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než výše zmíněné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druhy</a:t>
            </a:r>
          </a:p>
          <a:p>
            <a:pPr fontAlgn="base"/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vznikají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více spontánně, jsou subjektivnější </a:t>
            </a: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vyskytují se nejčastěji v archivních fondech konkrétních osob </a:t>
            </a:r>
          </a:p>
          <a:p>
            <a:pPr marL="0" indent="0" fontAlgn="base">
              <a:buNone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íce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 rodinným kronikám, které si může zkusit psát </a:t>
            </a:r>
            <a:r>
              <a:rPr lang="cs-CZ" sz="3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každý: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0" indent="0" fontAlgn="base">
              <a:buNone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PEREMSKÁ, Lenka, </a:t>
            </a:r>
            <a:r>
              <a:rPr lang="cs-CZ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Rodinná kronika: krok za krokem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2. vyd., Brno 2017. </a:t>
            </a:r>
          </a:p>
        </p:txBody>
      </p:sp>
    </p:spTree>
    <p:extLst>
      <p:ext uri="{BB962C8B-B14F-4D97-AF65-F5344CB8AC3E}">
        <p14:creationId xmlns:p14="http://schemas.microsoft.com/office/powerpoint/2010/main" val="3823945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863</TotalTime>
  <Words>85</Words>
  <Application>Microsoft Office PowerPoint</Application>
  <PresentationFormat>Širokoúhlá obrazovka</PresentationFormat>
  <Paragraphs>50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Prameny online: CO NAJDEME V KRONIKÁCH</vt:lpstr>
      <vt:lpstr>Digitální archivy</vt:lpstr>
      <vt:lpstr>Knihy a návody, které by se mohly hodit</vt:lpstr>
      <vt:lpstr>Prezentace aplikace PowerPoint</vt:lpstr>
      <vt:lpstr>Legislativa  </vt:lpstr>
      <vt:lpstr>Další druhy kronik</vt:lpstr>
      <vt:lpstr>Rodinné kroniky 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NA MATRIKY</dc:title>
  <dc:creator>Mgr. Soňa Martinovská, Ph.D.</dc:creator>
  <cp:lastModifiedBy>Mgr. Soňa Martinovská, Ph.D.</cp:lastModifiedBy>
  <cp:revision>37</cp:revision>
  <dcterms:created xsi:type="dcterms:W3CDTF">2022-07-27T13:04:22Z</dcterms:created>
  <dcterms:modified xsi:type="dcterms:W3CDTF">2022-08-01T08:23:21Z</dcterms:modified>
</cp:coreProperties>
</file>